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6008"/>
    <a:srgbClr val="008000"/>
    <a:srgbClr val="BD5507"/>
    <a:srgbClr val="F7863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887" autoAdjust="0"/>
    <p:restoredTop sz="94660"/>
  </p:normalViewPr>
  <p:slideViewPr>
    <p:cSldViewPr>
      <p:cViewPr varScale="1">
        <p:scale>
          <a:sx n="103" d="100"/>
          <a:sy n="103" d="100"/>
        </p:scale>
        <p:origin x="-66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2E20-CA67-456D-810F-3CF2E1C1585E}" type="datetimeFigureOut">
              <a:rPr lang="hu-HU" smtClean="0"/>
              <a:pPr/>
              <a:t>2011.01.30.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853A-2F5C-4DE0-A42A-E2682C713142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2E20-CA67-456D-810F-3CF2E1C1585E}" type="datetimeFigureOut">
              <a:rPr lang="hu-HU" smtClean="0"/>
              <a:pPr/>
              <a:t>2011.01.30.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853A-2F5C-4DE0-A42A-E2682C7131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2E20-CA67-456D-810F-3CF2E1C1585E}" type="datetimeFigureOut">
              <a:rPr lang="hu-HU" smtClean="0"/>
              <a:pPr/>
              <a:t>2011.01.30.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DE3853A-2F5C-4DE0-A42A-E2682C7131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2E20-CA67-456D-810F-3CF2E1C1585E}" type="datetimeFigureOut">
              <a:rPr lang="hu-HU" smtClean="0"/>
              <a:pPr/>
              <a:t>2011.01.30.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853A-2F5C-4DE0-A42A-E2682C7131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2E20-CA67-456D-810F-3CF2E1C1585E}" type="datetimeFigureOut">
              <a:rPr lang="hu-HU" smtClean="0"/>
              <a:pPr/>
              <a:t>2011.01.30.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853A-2F5C-4DE0-A42A-E2682C7131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2E20-CA67-456D-810F-3CF2E1C1585E}" type="datetimeFigureOut">
              <a:rPr lang="hu-HU" smtClean="0"/>
              <a:pPr/>
              <a:t>2011.01.30.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853A-2F5C-4DE0-A42A-E2682C7131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2E20-CA67-456D-810F-3CF2E1C1585E}" type="datetimeFigureOut">
              <a:rPr lang="hu-HU" smtClean="0"/>
              <a:pPr/>
              <a:t>2011.01.30.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853A-2F5C-4DE0-A42A-E2682C7131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2E20-CA67-456D-810F-3CF2E1C1585E}" type="datetimeFigureOut">
              <a:rPr lang="hu-HU" smtClean="0"/>
              <a:pPr/>
              <a:t>2011.01.30.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853A-2F5C-4DE0-A42A-E2682C7131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hu-H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Kép beszúrásához kattintson az ikonra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2E20-CA67-456D-810F-3CF2E1C1585E}" type="datetimeFigureOut">
              <a:rPr lang="hu-HU" smtClean="0"/>
              <a:pPr/>
              <a:t>2011.01.30.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853A-2F5C-4DE0-A42A-E2682C7131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2E20-CA67-456D-810F-3CF2E1C1585E}" type="datetimeFigureOut">
              <a:rPr lang="hu-HU" smtClean="0"/>
              <a:pPr/>
              <a:t>2011.01.30.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853A-2F5C-4DE0-A42A-E2682C7131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12E20-CA67-456D-810F-3CF2E1C1585E}" type="datetimeFigureOut">
              <a:rPr lang="hu-HU" smtClean="0"/>
              <a:pPr/>
              <a:t>2011.01.30.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853A-2F5C-4DE0-A42A-E2682C713142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E912E20-CA67-456D-810F-3CF2E1C1585E}" type="datetimeFigureOut">
              <a:rPr lang="hu-HU" smtClean="0"/>
              <a:pPr/>
              <a:t>2011.01.30.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DE3853A-2F5C-4DE0-A42A-E2682C713142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6008">
            <a:alpha val="9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D66008"/>
                </a:solidFill>
                <a:latin typeface="Algerian" pitchFamily="82" charset="0"/>
              </a:rPr>
              <a:t>A Trójai háború</a:t>
            </a:r>
            <a:endParaRPr lang="hu-HU" dirty="0">
              <a:solidFill>
                <a:srgbClr val="D66008"/>
              </a:solidFill>
              <a:latin typeface="Algerian" pitchFamily="82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C00000"/>
                </a:solidFill>
                <a:latin typeface="Aparajita" pitchFamily="34" charset="0"/>
              </a:rPr>
              <a:t>Történelem háziverseny</a:t>
            </a:r>
            <a:endParaRPr lang="hu-HU" b="1" dirty="0">
              <a:solidFill>
                <a:srgbClr val="C00000"/>
              </a:solidFill>
              <a:latin typeface="Aparajita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800" dirty="0" smtClean="0">
                <a:solidFill>
                  <a:schemeClr val="accent1"/>
                </a:solidFill>
                <a:latin typeface="Arial Rounded MT Bold" pitchFamily="34" charset="0"/>
              </a:rPr>
              <a:t>Elhelyezkedése</a:t>
            </a:r>
            <a:endParaRPr lang="hu-HU" sz="3800" dirty="0">
              <a:solidFill>
                <a:schemeClr val="accent1"/>
              </a:solidFill>
              <a:latin typeface="Arial Rounded MT Bold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96B12"/>
              </a:buClr>
              <a:buFont typeface="Webdings" pitchFamily="18" charset="2"/>
              <a:buChar char=""/>
            </a:pP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Trója a mostani Törökország északnyugati részén fekszik.</a:t>
            </a:r>
          </a:p>
          <a:p>
            <a:pPr>
              <a:buClr>
                <a:srgbClr val="096B12"/>
              </a:buClr>
              <a:buFont typeface="Webdings" pitchFamily="18" charset="2"/>
              <a:buChar char=""/>
            </a:pP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A kereskedelmi útvonalak központjában volt.</a:t>
            </a:r>
          </a:p>
          <a:p>
            <a:pPr>
              <a:buClr>
                <a:srgbClr val="096B12"/>
              </a:buClr>
              <a:buFont typeface="Webdings" pitchFamily="18" charset="2"/>
              <a:buChar char=""/>
            </a:pP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Ezért nagyon gazdag volt.</a:t>
            </a:r>
          </a:p>
          <a:p>
            <a:pPr>
              <a:buClr>
                <a:srgbClr val="096B12"/>
              </a:buClr>
              <a:buFont typeface="Webdings" pitchFamily="18" charset="2"/>
              <a:buChar char=""/>
            </a:pP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Sok rabló hadjáratot indítottak Trója ellen.</a:t>
            </a:r>
          </a:p>
          <a:p>
            <a:pPr>
              <a:buClr>
                <a:srgbClr val="096B12"/>
              </a:buClr>
              <a:buFont typeface="Webdings" pitchFamily="18" charset="2"/>
              <a:buChar char=""/>
            </a:pP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Több rétege is ilyen támadások miatt pusztult el.</a:t>
            </a:r>
          </a:p>
          <a:p>
            <a:pPr>
              <a:buClr>
                <a:srgbClr val="096B12"/>
              </a:buClr>
              <a:buNone/>
            </a:pPr>
            <a:endParaRPr lang="hu-H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Kép 3" descr="Troja-retege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4509120"/>
            <a:ext cx="3636000" cy="2215691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400" dirty="0" smtClean="0">
                <a:solidFill>
                  <a:schemeClr val="accent1"/>
                </a:solidFill>
                <a:latin typeface="Arial Rounded MT Bold" pitchFamily="34" charset="0"/>
              </a:rPr>
              <a:t>Feltárása</a:t>
            </a:r>
            <a:endParaRPr lang="hu-H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16F16"/>
              </a:buClr>
              <a:buFont typeface="Webdings" pitchFamily="18" charset="2"/>
              <a:buChar char="P"/>
            </a:pP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Trója területén 1870-ben Heinrich Schliemann kezdte meg az ásatásokat.</a:t>
            </a:r>
          </a:p>
          <a:p>
            <a:pPr>
              <a:buClr>
                <a:srgbClr val="016F16"/>
              </a:buClr>
              <a:buFont typeface="Webdings" pitchFamily="18" charset="2"/>
              <a:buChar char="P"/>
            </a:pP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9 réteget tárt fel melyeket római számokkal jelölt pl.: IV/a.</a:t>
            </a:r>
          </a:p>
          <a:p>
            <a:pPr>
              <a:buClr>
                <a:srgbClr val="016F16"/>
              </a:buClr>
              <a:buFont typeface="Webdings" pitchFamily="18" charset="2"/>
              <a:buChar char="P"/>
            </a:pP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A történészek a VII/a réteget tartják a homéroszi Trójának.</a:t>
            </a:r>
          </a:p>
          <a:p>
            <a:pPr>
              <a:buClr>
                <a:srgbClr val="016F16"/>
              </a:buClr>
              <a:buFont typeface="Webdings" pitchFamily="18" charset="2"/>
              <a:buChar char="P"/>
            </a:pP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A föld alatt megerősített városfalakat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</a:rPr>
              <a:t>ta-</a:t>
            </a:r>
            <a:endParaRPr lang="hu-HU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Clr>
                <a:srgbClr val="016F16"/>
              </a:buClr>
              <a:buNone/>
            </a:pP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</a:rPr>
              <a:t>láltak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    ez is arra utal hogy sok támadás érte Tróját.</a:t>
            </a:r>
            <a:endParaRPr lang="hu-H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Jobbra nyíl 4"/>
          <p:cNvSpPr/>
          <p:nvPr/>
        </p:nvSpPr>
        <p:spPr>
          <a:xfrm>
            <a:off x="2051720" y="5085184"/>
            <a:ext cx="216024" cy="196600"/>
          </a:xfrm>
          <a:prstGeom prst="rightArrow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60000" endA="900" endPos="60000" dist="60007" dir="5400000" sy="-100000" algn="bl" rotWithShape="0"/>
              </a:effectLst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 smtClean="0">
                <a:solidFill>
                  <a:schemeClr val="accent1"/>
                </a:solidFill>
                <a:latin typeface="Arial Rounded MT Bold" pitchFamily="34" charset="0"/>
              </a:rPr>
              <a:t>Története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709160"/>
          </a:xfrm>
        </p:spPr>
        <p:txBody>
          <a:bodyPr/>
          <a:lstStyle/>
          <a:p>
            <a:pPr>
              <a:buClr>
                <a:srgbClr val="008000"/>
              </a:buClr>
              <a:buFont typeface="Webdings" pitchFamily="18" charset="2"/>
              <a:buChar char="P"/>
            </a:pP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</a:rPr>
              <a:t>Peleus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 és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</a:rPr>
              <a:t>Thetis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 esküvőjükre minden istent, meghívtak kivéve Erist a viszály istennőjét.</a:t>
            </a:r>
          </a:p>
          <a:p>
            <a:pPr>
              <a:buClr>
                <a:srgbClr val="008000"/>
              </a:buClr>
              <a:buFont typeface="Webdings" pitchFamily="18" charset="2"/>
              <a:buChar char="P"/>
            </a:pP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Eris bosszúból egy aranyalmát dobott az esküvői menetbe, ezzel a felirattal</a:t>
            </a:r>
            <a:r>
              <a:rPr lang="hu-HU" i="1" dirty="0" smtClean="0">
                <a:solidFill>
                  <a:srgbClr val="FF0000"/>
                </a:solidFill>
              </a:rPr>
              <a:t>: ‘A legszebb –</a:t>
            </a:r>
          </a:p>
          <a:p>
            <a:pPr>
              <a:buClr>
                <a:srgbClr val="008000"/>
              </a:buClr>
              <a:buNone/>
            </a:pPr>
            <a:r>
              <a:rPr lang="hu-HU" i="1" dirty="0" smtClean="0">
                <a:solidFill>
                  <a:srgbClr val="FF0000"/>
                </a:solidFill>
              </a:rPr>
              <a:t>     </a:t>
            </a:r>
            <a:r>
              <a:rPr lang="hu-HU" i="1" dirty="0" err="1" smtClean="0">
                <a:solidFill>
                  <a:srgbClr val="FF0000"/>
                </a:solidFill>
              </a:rPr>
              <a:t>nek</a:t>
            </a:r>
            <a:r>
              <a:rPr lang="hu-HU" i="1" dirty="0" smtClean="0">
                <a:solidFill>
                  <a:srgbClr val="FF0000"/>
                </a:solidFill>
              </a:rPr>
              <a:t>.’</a:t>
            </a:r>
          </a:p>
          <a:p>
            <a:pPr>
              <a:buClr>
                <a:srgbClr val="008000"/>
              </a:buClr>
              <a:buFont typeface="Webdings" pitchFamily="18" charset="2"/>
              <a:buChar char="P"/>
            </a:pP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Az istennők elkezdtek azon veszekedni hogy</a:t>
            </a:r>
          </a:p>
          <a:p>
            <a:pPr>
              <a:buClr>
                <a:srgbClr val="008000"/>
              </a:buClr>
              <a:buNone/>
            </a:pP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    ki a legszebb.</a:t>
            </a:r>
          </a:p>
          <a:p>
            <a:pPr>
              <a:buClr>
                <a:srgbClr val="008000"/>
              </a:buClr>
              <a:buFont typeface="Webdings" pitchFamily="18" charset="2"/>
              <a:buChar char="P"/>
            </a:pP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Paris elrabolja </a:t>
            </a: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</a:rPr>
              <a:t>Menelaus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 feleségét </a:t>
            </a:r>
            <a:endParaRPr lang="hu-HU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Clr>
                <a:srgbClr val="008000"/>
              </a:buClr>
              <a:buNone/>
            </a:pPr>
            <a:r>
              <a:rPr lang="hu-HU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hu-HU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hu-HU" smtClean="0">
                <a:solidFill>
                  <a:schemeClr val="accent3">
                    <a:lumMod val="50000"/>
                  </a:schemeClr>
                </a:solidFill>
              </a:rPr>
              <a:t>Aphroditét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>
              <a:buClr>
                <a:srgbClr val="008000"/>
              </a:buClr>
              <a:buNone/>
            </a:pPr>
            <a:endParaRPr lang="hu-HU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Clr>
                <a:srgbClr val="008000"/>
              </a:buClr>
              <a:buFont typeface="Webdings" pitchFamily="18" charset="2"/>
              <a:buChar char="P"/>
            </a:pPr>
            <a:endParaRPr lang="hu-H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Kép 3" descr="alm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4509120"/>
            <a:ext cx="1800000" cy="1800000"/>
          </a:xfrm>
          <a:prstGeom prst="rect">
            <a:avLst/>
          </a:prstGeom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400" dirty="0" smtClean="0">
                <a:solidFill>
                  <a:schemeClr val="accent1"/>
                </a:solidFill>
                <a:latin typeface="Arial Rounded MT Bold" pitchFamily="34" charset="0"/>
              </a:rPr>
              <a:t>Története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8000"/>
              </a:buClr>
              <a:buFont typeface="Webdings" pitchFamily="18" charset="2"/>
              <a:buChar char="P"/>
            </a:pPr>
            <a:r>
              <a:rPr lang="hu-HU" dirty="0" err="1" smtClean="0">
                <a:solidFill>
                  <a:schemeClr val="accent3">
                    <a:lumMod val="50000"/>
                  </a:schemeClr>
                </a:solidFill>
              </a:rPr>
              <a:t>Menelaus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 hadat üzen Trójának, Delphiben azt a jóslatot kapja, hogy a legjobb vitézeivel  induljon Trója ellen.</a:t>
            </a:r>
          </a:p>
          <a:p>
            <a:pPr>
              <a:buClr>
                <a:srgbClr val="008000"/>
              </a:buClr>
              <a:buFont typeface="Webdings" pitchFamily="18" charset="2"/>
              <a:buChar char="P"/>
            </a:pP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Az ostrom 10 évig tartott de sehogy sem tudták bevenni Tróját.  </a:t>
            </a:r>
          </a:p>
          <a:p>
            <a:pPr>
              <a:buClr>
                <a:srgbClr val="008000"/>
              </a:buClr>
              <a:buNone/>
            </a:pPr>
            <a:endParaRPr lang="hu-HU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 smtClean="0">
                <a:solidFill>
                  <a:schemeClr val="accent1"/>
                </a:solidFill>
                <a:latin typeface="Arial Rounded MT Bold" pitchFamily="34" charset="0"/>
              </a:rPr>
              <a:t>A csata menete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8000"/>
              </a:buClr>
              <a:buFont typeface="Webdings" pitchFamily="18" charset="2"/>
              <a:buChar char="P"/>
            </a:pP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Végül a Görögök hadicselhez folyamodtak</a:t>
            </a:r>
            <a:r>
              <a:rPr lang="hu-HU" sz="4000" dirty="0" smtClean="0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</a:rPr>
              <a:t>:</a:t>
            </a:r>
            <a:r>
              <a:rPr lang="hu-HU" sz="4000" dirty="0" smtClean="0">
                <a:solidFill>
                  <a:schemeClr val="accent1">
                    <a:lumMod val="50000"/>
                  </a:schemeClr>
                </a:solidFill>
                <a:uFill>
                  <a:solidFill>
                    <a:schemeClr val="tx1"/>
                  </a:solidFill>
                </a:uFill>
              </a:rPr>
              <a:t> 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Egy falovat építettek amiben a legjobb Görög vitézek elbújtak . Eljátszották hogy már nem bírják tovább és visszavonultak. Ilyenkor egy győzelmi ajándékot szokás adni a győztesnek . A Görögök a falovat adták hadi ajándékként és a Trójaiakkal együtt megünnepelték a győzelmet.</a:t>
            </a:r>
          </a:p>
          <a:p>
            <a:endParaRPr lang="hu-H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400" dirty="0" smtClean="0">
                <a:solidFill>
                  <a:schemeClr val="accent1"/>
                </a:solidFill>
                <a:latin typeface="Arial Rounded MT Bold" pitchFamily="34" charset="0"/>
              </a:rPr>
              <a:t>A csata menete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8000"/>
              </a:buClr>
              <a:buFont typeface="Webdings" pitchFamily="18" charset="2"/>
              <a:buChar char="P"/>
            </a:pP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Miután vége lett az ünnepségnek a Görögök úgy tettek mint ha, haza mennének de nem mentek haza hanem elbújtak egy közeli szigeten. Amikor elaludtak a Trójaiak jelt adtak a falóban lévő vitézeknek a görögök. A vitézek előbújtak és felégették Trója városát.</a:t>
            </a:r>
            <a:endParaRPr lang="hu-H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accent1"/>
                </a:solidFill>
                <a:latin typeface="Arial Rounded MT Bold" pitchFamily="34" charset="0"/>
              </a:rPr>
              <a:t>A Trójai faló</a:t>
            </a:r>
            <a:endParaRPr lang="hu-HU" sz="400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7" name="Kép helye 6" descr="school-Trojan-Horse.gif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4939" b="4939"/>
          <a:stretch>
            <a:fillRect/>
          </a:stretch>
        </p:blipFill>
        <p:spPr>
          <a:xfrm>
            <a:off x="900000" y="1440000"/>
            <a:ext cx="7272808" cy="5252583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accent1"/>
                </a:solidFill>
                <a:latin typeface="Arial Rounded MT Bold" pitchFamily="34" charset="0"/>
              </a:rPr>
              <a:t>Heinrich Schliemann</a:t>
            </a:r>
            <a:endParaRPr lang="hu-HU" sz="400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7" name="Kép helye 6" descr="schliemann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1852" b="1852"/>
          <a:stretch>
            <a:fillRect/>
          </a:stretch>
        </p:blipFill>
        <p:spPr>
          <a:xfrm>
            <a:off x="1475656" y="1484784"/>
            <a:ext cx="6199584" cy="4477477"/>
          </a:xfr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4000" dirty="0" smtClean="0">
                <a:solidFill>
                  <a:schemeClr val="accent1"/>
                </a:solidFill>
                <a:latin typeface="Arial Rounded MT Bold" pitchFamily="34" charset="0"/>
              </a:rPr>
              <a:t>Trója maradványai</a:t>
            </a:r>
            <a:endParaRPr lang="hu-HU" sz="4000" dirty="0"/>
          </a:p>
        </p:txBody>
      </p:sp>
      <p:pic>
        <p:nvPicPr>
          <p:cNvPr id="5" name="Kép helye 4" descr="557 Trója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1852" b="1852"/>
          <a:stretch>
            <a:fillRect/>
          </a:stretch>
        </p:blipFill>
        <p:spPr>
          <a:xfrm>
            <a:off x="1187624" y="1484784"/>
            <a:ext cx="6796264" cy="4908413"/>
          </a:xfrm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60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63688" y="620688"/>
            <a:ext cx="7086600" cy="1828800"/>
          </a:xfrm>
        </p:spPr>
        <p:txBody>
          <a:bodyPr/>
          <a:lstStyle/>
          <a:p>
            <a:pPr algn="ctr"/>
            <a:r>
              <a:rPr lang="hu-HU" dirty="0" err="1" smtClean="0"/>
              <a:t>Holper</a:t>
            </a:r>
            <a:r>
              <a:rPr lang="hu-HU" dirty="0" smtClean="0"/>
              <a:t> Gergő</a:t>
            </a:r>
            <a:br>
              <a:rPr lang="hu-HU" dirty="0" smtClean="0"/>
            </a:br>
            <a:r>
              <a:rPr lang="hu-HU" dirty="0" smtClean="0"/>
              <a:t> </a:t>
            </a:r>
            <a:r>
              <a:rPr lang="hu-HU" dirty="0" smtClean="0"/>
              <a:t>6./b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  <a:scene3d>
              <a:camera prst="orthographicFront"/>
              <a:lightRig rig="threePt" dir="t"/>
            </a:scene3d>
            <a:sp3d>
              <a:bevelT w="12700"/>
            </a:sp3d>
          </a:bodyPr>
          <a:lstStyle/>
          <a:p>
            <a:pPr algn="ctr"/>
            <a:r>
              <a:rPr lang="hu-HU" sz="6000" dirty="0" smtClean="0">
                <a:solidFill>
                  <a:srgbClr val="D66008"/>
                </a:solidFill>
                <a:latin typeface="Algerian" pitchFamily="82" charset="0"/>
              </a:rPr>
              <a:t>Köszönöm a figyelmet!</a:t>
            </a:r>
            <a:endParaRPr lang="hu-HU" sz="6000" dirty="0">
              <a:solidFill>
                <a:srgbClr val="BD550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egycsúcs">
  <a:themeElements>
    <a:clrScheme name="Hegycsúcs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Hegycsúcs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egycsúcs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215</TotalTime>
  <Words>290</Words>
  <Application>Microsoft Office PowerPoint</Application>
  <PresentationFormat>Diavetítés a képernyőre (4:3 oldalarány)</PresentationFormat>
  <Paragraphs>34</Paragraphs>
  <Slides>11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2" baseType="lpstr">
      <vt:lpstr>Hegycsúcs</vt:lpstr>
      <vt:lpstr>A Trójai háború</vt:lpstr>
      <vt:lpstr>Elhelyezkedése</vt:lpstr>
      <vt:lpstr>Feltárása</vt:lpstr>
      <vt:lpstr>Története</vt:lpstr>
      <vt:lpstr>Története</vt:lpstr>
      <vt:lpstr>A csata menete</vt:lpstr>
      <vt:lpstr>A csata menete</vt:lpstr>
      <vt:lpstr>A Trójai faló</vt:lpstr>
      <vt:lpstr>Heinrich Schliemann</vt:lpstr>
      <vt:lpstr>Trója maradványai</vt:lpstr>
      <vt:lpstr>Holper Gergő  6./b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Trójai háború</dc:title>
  <dc:creator>Julika</dc:creator>
  <cp:lastModifiedBy>Julika</cp:lastModifiedBy>
  <cp:revision>42</cp:revision>
  <dcterms:created xsi:type="dcterms:W3CDTF">2011-01-30T15:08:03Z</dcterms:created>
  <dcterms:modified xsi:type="dcterms:W3CDTF">2011-01-30T18:43:46Z</dcterms:modified>
</cp:coreProperties>
</file>